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9" d="100"/>
          <a:sy n="29" d="100"/>
        </p:scale>
        <p:origin x="3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562613" y="3063808"/>
            <a:ext cx="28324236" cy="2318543"/>
          </a:xfrm>
          <a:prstGeom prst="rect">
            <a:avLst/>
          </a:prstGeom>
          <a:noFill/>
          <a:ln>
            <a:noFill/>
          </a:ln>
        </p:spPr>
        <p:txBody>
          <a:bodyPr spcFirstLastPara="1" wrap="square" lIns="91425" tIns="45700" rIns="91425" bIns="45700" anchor="t" anchorCtr="0">
            <a:spAutoFit/>
          </a:bodyPr>
          <a:lstStyle/>
          <a:p>
            <a:pPr>
              <a:lnSpc>
                <a:spcPct val="115000"/>
              </a:lnSpc>
              <a:spcAft>
                <a:spcPts val="800"/>
              </a:spcAft>
              <a:buNone/>
            </a:pPr>
            <a:r>
              <a:rPr lang="en-US" sz="6000" b="1" kern="100" dirty="0">
                <a:latin typeface="+mj-lt"/>
                <a:cs typeface="Times New Roman" panose="02020603050405020304" pitchFamily="18" charset="0"/>
              </a:rPr>
              <a:t>Digital Strengthening of Disease Surveillance and Diagnostic Readiness for Epidemic Preparedness in Kisumu County, Kenya: The DIDIDA Project</a:t>
            </a:r>
            <a:endParaRPr lang="en-US" sz="6000" kern="100" dirty="0">
              <a:latin typeface="+mj-lt"/>
              <a:cs typeface="Times New Roman" panose="02020603050405020304" pitchFamily="18" charset="0"/>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a:solidFill>
                  <a:schemeClr val="lt1"/>
                </a:solidFill>
              </a:rPr>
              <a:t>n.onyuka@pharmaccess.or.ke</a:t>
            </a:r>
            <a:r>
              <a:rPr lang="en-GB" sz="3600" b="1" dirty="0">
                <a:solidFill>
                  <a:schemeClr val="lt1"/>
                </a:solidFill>
                <a:latin typeface="Arial"/>
                <a:ea typeface="Arial"/>
                <a:cs typeface="Arial"/>
                <a:sym typeface="Arial"/>
              </a:rPr>
              <a:t>]</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511618" y="6535837"/>
            <a:ext cx="28681328" cy="2862282"/>
          </a:xfrm>
          <a:prstGeom prst="rect">
            <a:avLst/>
          </a:prstGeom>
          <a:noFill/>
          <a:ln>
            <a:noFill/>
          </a:ln>
        </p:spPr>
        <p:txBody>
          <a:bodyPr spcFirstLastPara="1" wrap="square" lIns="91425" tIns="45700" rIns="91425" bIns="45700" anchor="t" anchorCtr="0">
            <a:spAutoFit/>
          </a:bodyPr>
          <a:lstStyle/>
          <a:p>
            <a:r>
              <a:rPr lang="en-US" sz="3000" dirty="0"/>
              <a:t>Naomy Onyuka</a:t>
            </a:r>
            <a:r>
              <a:rPr lang="en-US" sz="3000" baseline="30000" dirty="0"/>
              <a:t>1</a:t>
            </a:r>
            <a:r>
              <a:rPr lang="en-US" sz="3000" dirty="0"/>
              <a:t>,Felix Bahati</a:t>
            </a:r>
            <a:r>
              <a:rPr lang="en-US" sz="3000" baseline="30000" dirty="0"/>
              <a:t>2</a:t>
            </a:r>
            <a:r>
              <a:rPr lang="en-US" sz="3000" dirty="0"/>
              <a:t>, Kevin Owuor</a:t>
            </a:r>
            <a:r>
              <a:rPr lang="en-US" sz="3000" baseline="30000" dirty="0"/>
              <a:t>2</a:t>
            </a:r>
            <a:r>
              <a:rPr lang="en-US" sz="3000" dirty="0"/>
              <a:t>, Lisette Schutte</a:t>
            </a:r>
            <a:r>
              <a:rPr lang="en-US" sz="3000" baseline="30000" dirty="0"/>
              <a:t>1</a:t>
            </a:r>
            <a:r>
              <a:rPr lang="en-US" sz="3000" dirty="0"/>
              <a:t>, Alloys K’Oloo</a:t>
            </a:r>
            <a:r>
              <a:rPr lang="en-US" sz="3000" baseline="30000" dirty="0"/>
              <a:t>1,2</a:t>
            </a:r>
            <a:r>
              <a:rPr lang="en-US" sz="3000" dirty="0"/>
              <a:t>, Cem Koyuncu</a:t>
            </a:r>
            <a:r>
              <a:rPr lang="en-US" sz="3000" baseline="30000" dirty="0"/>
              <a:t>1</a:t>
            </a:r>
            <a:r>
              <a:rPr lang="en-US" sz="3000" dirty="0"/>
              <a:t>, Nathalie Houben </a:t>
            </a:r>
            <a:r>
              <a:rPr lang="en-US" sz="3000" baseline="30000" dirty="0"/>
              <a:t>1</a:t>
            </a:r>
            <a:r>
              <a:rPr lang="en-US" sz="3000" dirty="0"/>
              <a:t> , Simon Kariuki</a:t>
            </a:r>
            <a:r>
              <a:rPr lang="en-US" sz="3000" baseline="30000" dirty="0"/>
              <a:t>2</a:t>
            </a:r>
            <a:r>
              <a:rPr lang="en-US" sz="3000" dirty="0"/>
              <a:t>, John Waitumbi</a:t>
            </a:r>
            <a:r>
              <a:rPr lang="en-US" sz="3000" baseline="30000" dirty="0"/>
              <a:t>5</a:t>
            </a:r>
            <a:r>
              <a:rPr lang="en-US" sz="3000" dirty="0"/>
              <a:t>, Philip Agutu</a:t>
            </a:r>
            <a:r>
              <a:rPr lang="en-US" sz="3000" baseline="30000" dirty="0"/>
              <a:t>6</a:t>
            </a:r>
            <a:r>
              <a:rPr lang="en-US" sz="3000" dirty="0"/>
              <a:t>, Fredrick Oluoch</a:t>
            </a:r>
            <a:r>
              <a:rPr lang="en-US" sz="3000" baseline="30000" dirty="0"/>
              <a:t>6</a:t>
            </a:r>
            <a:r>
              <a:rPr lang="en-US" sz="3000" dirty="0"/>
              <a:t>, Gregory Ganda</a:t>
            </a:r>
            <a:r>
              <a:rPr lang="en-US" sz="3000" baseline="30000" dirty="0"/>
              <a:t>6</a:t>
            </a:r>
            <a:r>
              <a:rPr lang="en-US" sz="3000" dirty="0"/>
              <a:t>, Jonathan M. Cooper</a:t>
            </a:r>
            <a:r>
              <a:rPr lang="en-US" sz="3000" baseline="30000" dirty="0"/>
              <a:t>4</a:t>
            </a:r>
            <a:r>
              <a:rPr lang="en-US" sz="3000" dirty="0"/>
              <a:t>, Tobias F. Rinke de Wit</a:t>
            </a:r>
            <a:r>
              <a:rPr lang="en-US" sz="3000" baseline="30000" dirty="0"/>
              <a:t>1,3</a:t>
            </a:r>
          </a:p>
          <a:p>
            <a:endParaRPr lang="en-US" sz="3000" dirty="0"/>
          </a:p>
          <a:p>
            <a:r>
              <a:rPr lang="en-US" sz="3000" dirty="0"/>
              <a:t>1:PharmAccess Foundation 2: Centre for Global Health Research, Kenya Medical Research Institute, Kisumu, Kenya 3:Amsterdam Institute for Global Health and Development 4: School of Engineering, College of Science and Engineering, University of Glasgow, Glasgow, Scotland, United Kingdom 5: Walter Reed Army Institute of Research, Kisumu 6:Ministry of Health, Kisumu County, Kenya</a:t>
            </a:r>
          </a:p>
        </p:txBody>
      </p:sp>
      <p:sp>
        <p:nvSpPr>
          <p:cNvPr id="96" name="Google Shape;96;p1"/>
          <p:cNvSpPr/>
          <p:nvPr/>
        </p:nvSpPr>
        <p:spPr>
          <a:xfrm>
            <a:off x="427024" y="9631517"/>
            <a:ext cx="29046845" cy="267761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sz="4800" dirty="0"/>
          </a:p>
          <a:p>
            <a:pPr marL="0" marR="0" lvl="0" indent="0" algn="just" rtl="0">
              <a:spcBef>
                <a:spcPts val="0"/>
              </a:spcBef>
              <a:spcAft>
                <a:spcPts val="0"/>
              </a:spcAft>
              <a:buNone/>
            </a:pPr>
            <a:r>
              <a:rPr lang="en-US" sz="3000" dirty="0">
                <a:solidFill>
                  <a:srgbClr val="000000"/>
                </a:solidFill>
                <a:latin typeface="Arial"/>
                <a:ea typeface="Arial"/>
                <a:cs typeface="Arial"/>
                <a:sym typeface="Arial"/>
              </a:rPr>
              <a:t>Timely epidemic detection depends on complete and rapid reporting through the Integrated Disease Surveillance and Response (IDSR) system. In many resource-limited settings, surveillance remains paper-based and diagnostic confirmation is limited. The DIDIDA project in Kisumu County, Kenya addresses these gaps by strengthening digital surveillance, introducing diagnostic innovations, and integrating One Health monitoring to improve epidemic preparedness.</a:t>
            </a:r>
          </a:p>
          <a:p>
            <a:pPr marL="0" marR="0" lvl="0" indent="0" algn="just" rtl="0">
              <a:spcBef>
                <a:spcPts val="0"/>
              </a:spcBef>
              <a:spcAft>
                <a:spcPts val="0"/>
              </a:spcAft>
              <a:buNone/>
            </a:pPr>
            <a:endParaRPr sz="3000" dirty="0"/>
          </a:p>
        </p:txBody>
      </p:sp>
      <p:sp>
        <p:nvSpPr>
          <p:cNvPr id="98" name="Google Shape;98;p1"/>
          <p:cNvSpPr/>
          <p:nvPr/>
        </p:nvSpPr>
        <p:spPr>
          <a:xfrm>
            <a:off x="330404" y="15250108"/>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4800" b="1" dirty="0">
                <a:solidFill>
                  <a:schemeClr val="dk1"/>
                </a:solidFill>
                <a:latin typeface="Calibri"/>
                <a:ea typeface="Calibri"/>
                <a:cs typeface="Calibri"/>
                <a:sym typeface="Calibri"/>
              </a:rPr>
              <a:t>Kisumu, Kenya</a:t>
            </a:r>
            <a:endParaRPr dirty="0"/>
          </a:p>
        </p:txBody>
      </p:sp>
      <p:sp>
        <p:nvSpPr>
          <p:cNvPr id="101" name="Google Shape;101;p1"/>
          <p:cNvSpPr/>
          <p:nvPr/>
        </p:nvSpPr>
        <p:spPr>
          <a:xfrm>
            <a:off x="404661" y="16860311"/>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sp>
        <p:nvSpPr>
          <p:cNvPr id="102" name="Google Shape;102;p1"/>
          <p:cNvSpPr/>
          <p:nvPr/>
        </p:nvSpPr>
        <p:spPr>
          <a:xfrm>
            <a:off x="427024" y="12130121"/>
            <a:ext cx="29457334" cy="324700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METHODOLOGY:</a:t>
            </a:r>
            <a:endParaRPr dirty="0"/>
          </a:p>
          <a:p>
            <a:r>
              <a:rPr lang="en-US" sz="3000" dirty="0"/>
              <a:t>Initiated in April 2023, DIDIDA operates in 25 health facilities serving ~39% of Kisumu County’s population. In collaboration with the County Ministry of Health, the MoH 505 tool was digitized using Kobo for near real-time IDSR reporting. Data are visualized through a Power BI dashboard enabling disease trend monitoring, hotspot mapping, laboratory tracking, and reporting completeness. Quarterly review meetings with the Department of Health were institutionalized to support data-driven decision-making. The project also integrates wastewater surveillance and supports development of affordable rapid diagnostic tests.</a:t>
            </a:r>
          </a:p>
          <a:p>
            <a:pPr marL="0" marR="0" lvl="0" indent="0" algn="l" rtl="0">
              <a:spcBef>
                <a:spcPts val="0"/>
              </a:spcBef>
              <a:spcAft>
                <a:spcPts val="0"/>
              </a:spcAft>
              <a:buNone/>
            </a:pPr>
            <a:endParaRPr sz="3700" dirty="0">
              <a:solidFill>
                <a:srgbClr val="000000"/>
              </a:solidFill>
              <a:latin typeface="Arial"/>
              <a:ea typeface="Arial"/>
              <a:cs typeface="Arial"/>
              <a:sym typeface="Arial"/>
            </a:endParaRPr>
          </a:p>
        </p:txBody>
      </p:sp>
      <p:sp>
        <p:nvSpPr>
          <p:cNvPr id="103" name="Google Shape;103;p1"/>
          <p:cNvSpPr/>
          <p:nvPr/>
        </p:nvSpPr>
        <p:spPr>
          <a:xfrm>
            <a:off x="330404" y="17784661"/>
            <a:ext cx="11708023" cy="7139350"/>
          </a:xfrm>
          <a:prstGeom prst="rect">
            <a:avLst/>
          </a:prstGeom>
          <a:noFill/>
          <a:ln>
            <a:noFill/>
          </a:ln>
        </p:spPr>
        <p:txBody>
          <a:bodyPr spcFirstLastPara="1" wrap="square" lIns="91425" tIns="45700" rIns="91425" bIns="45700" anchor="t" anchorCtr="0">
            <a:spAutoFit/>
          </a:bodyPr>
          <a:lstStyle/>
          <a:p>
            <a:pPr>
              <a:lnSpc>
                <a:spcPct val="114000"/>
              </a:lnSpc>
              <a:spcAft>
                <a:spcPts val="800"/>
              </a:spcAft>
            </a:pPr>
            <a:r>
              <a:rPr lang="en-US" sz="3000" kern="100" dirty="0">
                <a:latin typeface="+mj-lt"/>
                <a:ea typeface="Aptos" panose="020B0004020202020204" pitchFamily="34" charset="0"/>
                <a:cs typeface="Times New Roman" panose="02020603050405020304" pitchFamily="18" charset="0"/>
              </a:rPr>
              <a:t>Traditionally, surveillance data are compiled at facility level, verified at sub-county level, and submitted to the national Kenya Health Information System, often taking days or weeks. DIDIDA enables direct facility-level reporting, improving timeliness, accuracy, and access to real-time insights. Since April 2023, over one million surveillance records have been generated. Malaria testing reached 99.0% (133,3270/590,410) with 23% positivity, while typhoid testing reached 95.9% (13,174/13,738). Use of DIDIDA data informed response actions, including rapid containment of the May 2025 cholera outbreak, targeted malaria interventions among adolescents with a reduction in positivity (33% to 29%), and strengthened preparedness for emerging threats such as mpox.</a:t>
            </a:r>
            <a:endParaRPr lang="en-US" sz="3000" dirty="0">
              <a:latin typeface="+mj-lt"/>
            </a:endParaRPr>
          </a:p>
          <a:p>
            <a:pPr>
              <a:lnSpc>
                <a:spcPct val="114000"/>
              </a:lnSpc>
              <a:spcAft>
                <a:spcPts val="800"/>
              </a:spcAft>
            </a:pPr>
            <a:endParaRPr lang="en-US" sz="3000" kern="100" dirty="0">
              <a:latin typeface="+mj-lt"/>
              <a:cs typeface="Times New Roman" panose="02020603050405020304" pitchFamily="18" charset="0"/>
            </a:endParaRPr>
          </a:p>
        </p:txBody>
      </p:sp>
      <p:sp>
        <p:nvSpPr>
          <p:cNvPr id="109" name="Google Shape;109;p1"/>
          <p:cNvSpPr/>
          <p:nvPr/>
        </p:nvSpPr>
        <p:spPr>
          <a:xfrm>
            <a:off x="151862" y="34224159"/>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405030" y="35114965"/>
            <a:ext cx="11207850" cy="2300076"/>
          </a:xfrm>
          <a:prstGeom prst="rect">
            <a:avLst/>
          </a:prstGeom>
          <a:noFill/>
          <a:ln>
            <a:noFill/>
          </a:ln>
        </p:spPr>
        <p:txBody>
          <a:bodyPr spcFirstLastPara="1" wrap="square" lIns="91425" tIns="45700" rIns="91425" bIns="45700" anchor="t" anchorCtr="0">
            <a:spAutoFit/>
          </a:bodyPr>
          <a:lstStyle/>
          <a:p>
            <a:pPr>
              <a:lnSpc>
                <a:spcPct val="114000"/>
              </a:lnSpc>
              <a:spcAft>
                <a:spcPts val="800"/>
              </a:spcAft>
            </a:pPr>
            <a:r>
              <a:rPr lang="en-US" sz="3000" kern="100" dirty="0">
                <a:latin typeface="+mj-lt"/>
                <a:ea typeface="Aptos" panose="020B0004020202020204" pitchFamily="34" charset="0"/>
                <a:cs typeface="Times New Roman" panose="02020603050405020304" pitchFamily="18" charset="0"/>
              </a:rPr>
              <a:t>Digital strengthening of IDSR systems, combined with diagnostic innovation and routine data review, enhances epidemic preparedness and enables timely, data-driven public health action.</a:t>
            </a:r>
            <a:endParaRPr lang="en-US" sz="3000" kern="100" dirty="0">
              <a:latin typeface="+mj-lt"/>
              <a:cs typeface="Times New Roman" panose="02020603050405020304" pitchFamily="18" charset="0"/>
            </a:endParaRPr>
          </a:p>
        </p:txBody>
      </p:sp>
      <p:sp>
        <p:nvSpPr>
          <p:cNvPr id="112" name="Google Shape;112;p1"/>
          <p:cNvSpPr txBox="1"/>
          <p:nvPr/>
        </p:nvSpPr>
        <p:spPr>
          <a:xfrm>
            <a:off x="433420" y="31416742"/>
            <a:ext cx="12465098" cy="482143"/>
          </a:xfrm>
          <a:prstGeom prst="rect">
            <a:avLst/>
          </a:prstGeom>
          <a:noFill/>
          <a:ln>
            <a:noFill/>
          </a:ln>
        </p:spPr>
        <p:txBody>
          <a:bodyPr spcFirstLastPara="1" wrap="square" lIns="91425" tIns="45700" rIns="91425" bIns="45700" anchor="t" anchorCtr="0">
            <a:spAutoFit/>
          </a:bodyPr>
          <a:lstStyle/>
          <a:p>
            <a:pPr>
              <a:spcAft>
                <a:spcPts val="1000"/>
              </a:spcAft>
            </a:pPr>
            <a:r>
              <a:rPr lang="en-US" sz="1700" kern="100" dirty="0">
                <a:solidFill>
                  <a:srgbClr val="002060"/>
                </a:solidFill>
                <a:latin typeface="+mj-lt"/>
                <a:ea typeface="Calibri" panose="020F0502020204030204" pitchFamily="34" charset="0"/>
                <a:cs typeface="Times New Roman" panose="02020603050405020304" pitchFamily="18" charset="0"/>
              </a:rPr>
              <a:t>Figure 1: </a:t>
            </a:r>
            <a:r>
              <a:rPr lang="en-US" sz="1700" dirty="0">
                <a:solidFill>
                  <a:srgbClr val="002060"/>
                </a:solidFill>
                <a:latin typeface="+mj-lt"/>
              </a:rPr>
              <a:t>Real-time dashboard displaying geo-mapped health facilities and malaria prevalence</a:t>
            </a:r>
            <a:endParaRPr lang="en-US" sz="1700" i="1" kern="100" dirty="0">
              <a:solidFill>
                <a:srgbClr val="002060"/>
              </a:solidFill>
              <a:latin typeface="+mj-lt"/>
              <a:cs typeface="Times New Roman" panose="02020603050405020304" pitchFamily="18" charset="0"/>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US"/>
          </a:p>
        </p:txBody>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US"/>
            </a:p>
          </p:txBody>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US"/>
            </a:p>
          </p:txBody>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US"/>
            </a:p>
          </p:txBody>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3" name="Picture 2">
            <a:extLst>
              <a:ext uri="{FF2B5EF4-FFF2-40B4-BE49-F238E27FC236}">
                <a16:creationId xmlns:a16="http://schemas.microsoft.com/office/drawing/2014/main" id="{77F8EB7A-500A-5AE7-3B95-7C85105C10DA}"/>
              </a:ext>
            </a:extLst>
          </p:cNvPr>
          <p:cNvPicPr>
            <a:picLocks noChangeAspect="1"/>
          </p:cNvPicPr>
          <p:nvPr/>
        </p:nvPicPr>
        <p:blipFill>
          <a:blip r:embed="rId5"/>
          <a:stretch>
            <a:fillRect/>
          </a:stretch>
        </p:blipFill>
        <p:spPr>
          <a:xfrm>
            <a:off x="404661" y="24518464"/>
            <a:ext cx="10080547" cy="6457687"/>
          </a:xfrm>
          <a:prstGeom prst="rect">
            <a:avLst/>
          </a:prstGeom>
        </p:spPr>
      </p:pic>
      <p:pic>
        <p:nvPicPr>
          <p:cNvPr id="5" name="Picture 4">
            <a:extLst>
              <a:ext uri="{FF2B5EF4-FFF2-40B4-BE49-F238E27FC236}">
                <a16:creationId xmlns:a16="http://schemas.microsoft.com/office/drawing/2014/main" id="{FE5FCA40-F07F-D35D-F106-5F9CB2AE36B9}"/>
              </a:ext>
            </a:extLst>
          </p:cNvPr>
          <p:cNvPicPr>
            <a:picLocks noChangeAspect="1"/>
          </p:cNvPicPr>
          <p:nvPr/>
        </p:nvPicPr>
        <p:blipFill>
          <a:blip r:embed="rId6"/>
          <a:stretch>
            <a:fillRect/>
          </a:stretch>
        </p:blipFill>
        <p:spPr>
          <a:xfrm>
            <a:off x="14385564" y="18053249"/>
            <a:ext cx="10158920" cy="5748911"/>
          </a:xfrm>
          <a:prstGeom prst="rect">
            <a:avLst/>
          </a:prstGeom>
        </p:spPr>
      </p:pic>
      <p:sp>
        <p:nvSpPr>
          <p:cNvPr id="6" name="Rectangle 5">
            <a:extLst>
              <a:ext uri="{FF2B5EF4-FFF2-40B4-BE49-F238E27FC236}">
                <a16:creationId xmlns:a16="http://schemas.microsoft.com/office/drawing/2014/main" id="{304A9054-AD63-7AD8-19B5-1EBC0E9D3B56}"/>
              </a:ext>
            </a:extLst>
          </p:cNvPr>
          <p:cNvSpPr/>
          <p:nvPr/>
        </p:nvSpPr>
        <p:spPr>
          <a:xfrm>
            <a:off x="14385564" y="24277467"/>
            <a:ext cx="10472570" cy="615553"/>
          </a:xfrm>
          <a:prstGeom prst="rect">
            <a:avLst/>
          </a:prstGeom>
        </p:spPr>
        <p:txBody>
          <a:bodyPr wrap="square">
            <a:spAutoFit/>
          </a:bodyPr>
          <a:lstStyle/>
          <a:p>
            <a:pPr>
              <a:spcAft>
                <a:spcPts val="1000"/>
              </a:spcAft>
            </a:pPr>
            <a:r>
              <a:rPr lang="en-US" sz="1700" kern="100" dirty="0">
                <a:solidFill>
                  <a:srgbClr val="002060"/>
                </a:solidFill>
                <a:latin typeface="+mj-lt"/>
                <a:ea typeface="Calibri" panose="020F0502020204030204" pitchFamily="34" charset="0"/>
                <a:cs typeface="Times New Roman" panose="02020603050405020304" pitchFamily="18" charset="0"/>
              </a:rPr>
              <a:t>Figure 2: </a:t>
            </a:r>
            <a:r>
              <a:rPr lang="en-US" sz="1700" dirty="0">
                <a:solidFill>
                  <a:srgbClr val="002060"/>
                </a:solidFill>
                <a:latin typeface="+mj-lt"/>
              </a:rPr>
              <a:t>Real-time cholera dashboard displaying geo-mapped health facilities and cholera suspected cases</a:t>
            </a:r>
            <a:endParaRPr lang="en-US" sz="1700" i="1" kern="100" dirty="0">
              <a:solidFill>
                <a:srgbClr val="002060"/>
              </a:solidFill>
              <a:latin typeface="+mj-lt"/>
              <a:cs typeface="Times New Roman" panose="02020603050405020304" pitchFamily="18" charset="0"/>
            </a:endParaRPr>
          </a:p>
        </p:txBody>
      </p:sp>
      <p:pic>
        <p:nvPicPr>
          <p:cNvPr id="7" name="Picture 6">
            <a:extLst>
              <a:ext uri="{FF2B5EF4-FFF2-40B4-BE49-F238E27FC236}">
                <a16:creationId xmlns:a16="http://schemas.microsoft.com/office/drawing/2014/main" id="{50310F47-7786-AE6C-93EC-6F678B2E730F}"/>
              </a:ext>
            </a:extLst>
          </p:cNvPr>
          <p:cNvPicPr>
            <a:picLocks noChangeAspect="1"/>
          </p:cNvPicPr>
          <p:nvPr/>
        </p:nvPicPr>
        <p:blipFill>
          <a:blip r:embed="rId7"/>
          <a:stretch>
            <a:fillRect/>
          </a:stretch>
        </p:blipFill>
        <p:spPr>
          <a:xfrm>
            <a:off x="14293128" y="25590399"/>
            <a:ext cx="10472570" cy="6112422"/>
          </a:xfrm>
          <a:prstGeom prst="rect">
            <a:avLst/>
          </a:prstGeom>
        </p:spPr>
      </p:pic>
      <p:sp>
        <p:nvSpPr>
          <p:cNvPr id="8" name="Rectangle 7">
            <a:extLst>
              <a:ext uri="{FF2B5EF4-FFF2-40B4-BE49-F238E27FC236}">
                <a16:creationId xmlns:a16="http://schemas.microsoft.com/office/drawing/2014/main" id="{FFAF5B40-2C73-3A2C-D934-D79E990D8541}"/>
              </a:ext>
            </a:extLst>
          </p:cNvPr>
          <p:cNvSpPr/>
          <p:nvPr/>
        </p:nvSpPr>
        <p:spPr>
          <a:xfrm>
            <a:off x="14071914" y="31736423"/>
            <a:ext cx="10472570" cy="369332"/>
          </a:xfrm>
          <a:prstGeom prst="rect">
            <a:avLst/>
          </a:prstGeom>
        </p:spPr>
        <p:txBody>
          <a:bodyPr wrap="square">
            <a:spAutoFit/>
          </a:bodyPr>
          <a:lstStyle/>
          <a:p>
            <a:pPr>
              <a:spcAft>
                <a:spcPts val="1000"/>
              </a:spcAft>
            </a:pPr>
            <a:r>
              <a:rPr lang="en-US" sz="1800" kern="100" dirty="0">
                <a:solidFill>
                  <a:srgbClr val="002060"/>
                </a:solidFill>
                <a:latin typeface="+mj-lt"/>
                <a:ea typeface="Calibri" panose="020F0502020204030204" pitchFamily="34" charset="0"/>
                <a:cs typeface="Times New Roman" panose="02020603050405020304" pitchFamily="18" charset="0"/>
              </a:rPr>
              <a:t>Figure 3: </a:t>
            </a:r>
            <a:r>
              <a:rPr lang="en-US" sz="1800" dirty="0">
                <a:solidFill>
                  <a:srgbClr val="002060"/>
                </a:solidFill>
                <a:latin typeface="+mj-lt"/>
              </a:rPr>
              <a:t>Real-time malaria dashboard visuals showing malaria positivity rate across age-groups</a:t>
            </a:r>
            <a:endParaRPr lang="en-US" sz="1800" i="1" kern="100" dirty="0">
              <a:solidFill>
                <a:srgbClr val="002060"/>
              </a:solidFill>
              <a:latin typeface="+mj-lt"/>
              <a:cs typeface="Times New Roman" panose="02020603050405020304" pitchFamily="18" charset="0"/>
            </a:endParaRPr>
          </a:p>
        </p:txBody>
      </p:sp>
      <p:pic>
        <p:nvPicPr>
          <p:cNvPr id="17" name="Picture 16" descr="PharmAccess | Home">
            <a:extLst>
              <a:ext uri="{FF2B5EF4-FFF2-40B4-BE49-F238E27FC236}">
                <a16:creationId xmlns:a16="http://schemas.microsoft.com/office/drawing/2014/main" id="{1F3B3830-97F2-26EE-77BF-FD3DE875CE6C}"/>
              </a:ext>
            </a:extLst>
          </p:cNvPr>
          <p:cNvPicPr>
            <a:picLocks noChangeAspect="1"/>
          </p:cNvPicPr>
          <p:nvPr/>
        </p:nvPicPr>
        <p:blipFill>
          <a:blip r:embed="rId8">
            <a:extLst>
              <a:ext uri="{28A0092B-C50C-407E-A947-70E740481C1C}">
                <a14:useLocalDpi xmlns:a14="http://schemas.microsoft.com/office/drawing/2010/main" val="0"/>
              </a:ext>
            </a:extLst>
          </a:blip>
          <a:srcRect t="36667" b="36667"/>
          <a:stretch>
            <a:fillRect/>
          </a:stretch>
        </p:blipFill>
        <p:spPr>
          <a:xfrm>
            <a:off x="12320295" y="530013"/>
            <a:ext cx="5579077" cy="1362333"/>
          </a:xfrm>
          <a:prstGeom prst="rect">
            <a:avLst/>
          </a:prstGeom>
          <a:noFill/>
          <a:ln>
            <a:noFill/>
          </a:ln>
        </p:spPr>
      </p:pic>
      <p:pic>
        <p:nvPicPr>
          <p:cNvPr id="18" name="Picture 17">
            <a:extLst>
              <a:ext uri="{FF2B5EF4-FFF2-40B4-BE49-F238E27FC236}">
                <a16:creationId xmlns:a16="http://schemas.microsoft.com/office/drawing/2014/main" id="{B0E05314-5E51-DCAA-7C30-D2DAC0104A98}"/>
              </a:ext>
            </a:extLst>
          </p:cNvPr>
          <p:cNvPicPr>
            <a:picLocks noChangeAspect="1"/>
          </p:cNvPicPr>
          <p:nvPr/>
        </p:nvPicPr>
        <p:blipFill>
          <a:blip r:embed="rId9"/>
          <a:stretch>
            <a:fillRect/>
          </a:stretch>
        </p:blipFill>
        <p:spPr>
          <a:xfrm>
            <a:off x="19866233" y="40392583"/>
            <a:ext cx="2134138" cy="2134138"/>
          </a:xfrm>
          <a:prstGeom prst="rect">
            <a:avLst/>
          </a:prstGeom>
        </p:spPr>
      </p:pic>
      <p:pic>
        <p:nvPicPr>
          <p:cNvPr id="19" name="Picture 18" descr="A blue and white logo&#10;&#10;Description automatically generated">
            <a:extLst>
              <a:ext uri="{FF2B5EF4-FFF2-40B4-BE49-F238E27FC236}">
                <a16:creationId xmlns:a16="http://schemas.microsoft.com/office/drawing/2014/main" id="{8565793B-70BC-287C-84F5-20E86FE001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84415" y="40475905"/>
            <a:ext cx="3639883" cy="1636186"/>
          </a:xfrm>
          <a:prstGeom prst="rect">
            <a:avLst/>
          </a:prstGeom>
        </p:spPr>
      </p:pic>
      <p:pic>
        <p:nvPicPr>
          <p:cNvPr id="20" name="Picture 19" descr="Blue text on a white background&#10;&#10;Description automatically generated">
            <a:extLst>
              <a:ext uri="{FF2B5EF4-FFF2-40B4-BE49-F238E27FC236}">
                <a16:creationId xmlns:a16="http://schemas.microsoft.com/office/drawing/2014/main" id="{EB014640-FB75-AD3E-A8C0-C3D706966E8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424943" y="40997784"/>
            <a:ext cx="5369780" cy="1230835"/>
          </a:xfrm>
          <a:prstGeom prst="rect">
            <a:avLst/>
          </a:prstGeom>
        </p:spPr>
      </p:pic>
      <p:pic>
        <p:nvPicPr>
          <p:cNvPr id="21" name="Google Shape;169;p1" descr="Health, County Government of Kisumu ...">
            <a:extLst>
              <a:ext uri="{FF2B5EF4-FFF2-40B4-BE49-F238E27FC236}">
                <a16:creationId xmlns:a16="http://schemas.microsoft.com/office/drawing/2014/main" id="{F689E120-8D15-FCBE-729C-4B69011684FE}"/>
              </a:ext>
            </a:extLst>
          </p:cNvPr>
          <p:cNvPicPr preferRelativeResize="0"/>
          <p:nvPr/>
        </p:nvPicPr>
        <p:blipFill rotWithShape="1">
          <a:blip r:embed="rId12">
            <a:alphaModFix/>
          </a:blip>
          <a:srcRect/>
          <a:stretch/>
        </p:blipFill>
        <p:spPr>
          <a:xfrm>
            <a:off x="809523" y="40714493"/>
            <a:ext cx="1799184" cy="1636186"/>
          </a:xfrm>
          <a:prstGeom prst="rect">
            <a:avLst/>
          </a:prstGeom>
          <a:noFill/>
          <a:ln>
            <a:noFill/>
          </a:ln>
        </p:spPr>
      </p:pic>
      <p:pic>
        <p:nvPicPr>
          <p:cNvPr id="25" name="Picture 24">
            <a:extLst>
              <a:ext uri="{FF2B5EF4-FFF2-40B4-BE49-F238E27FC236}">
                <a16:creationId xmlns:a16="http://schemas.microsoft.com/office/drawing/2014/main" id="{3F763400-3A8B-BB14-E107-B4B7292365C2}"/>
              </a:ext>
            </a:extLst>
          </p:cNvPr>
          <p:cNvPicPr>
            <a:picLocks noChangeAspect="1"/>
          </p:cNvPicPr>
          <p:nvPr/>
        </p:nvPicPr>
        <p:blipFill>
          <a:blip r:embed="rId13"/>
          <a:stretch>
            <a:fillRect/>
          </a:stretch>
        </p:blipFill>
        <p:spPr>
          <a:xfrm>
            <a:off x="25285071" y="40593945"/>
            <a:ext cx="3907875" cy="17314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2715</TotalTime>
  <Words>519</Words>
  <Application>Microsoft Office PowerPoint</Application>
  <PresentationFormat>Custom</PresentationFormat>
  <Paragraphs>18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Naomy Onyuka</cp:lastModifiedBy>
  <cp:revision>3</cp:revision>
  <dcterms:created xsi:type="dcterms:W3CDTF">2018-08-09T14:20:14Z</dcterms:created>
  <dcterms:modified xsi:type="dcterms:W3CDTF">2026-04-27T09:41:26Z</dcterms:modified>
</cp:coreProperties>
</file>